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25"/>
  </p:notesMasterIdLst>
  <p:sldIdLst>
    <p:sldId id="302" r:id="rId2"/>
    <p:sldId id="301" r:id="rId3"/>
    <p:sldId id="308" r:id="rId4"/>
    <p:sldId id="283" r:id="rId5"/>
    <p:sldId id="304" r:id="rId6"/>
    <p:sldId id="305" r:id="rId7"/>
    <p:sldId id="306" r:id="rId8"/>
    <p:sldId id="303" r:id="rId9"/>
    <p:sldId id="286" r:id="rId10"/>
    <p:sldId id="288" r:id="rId11"/>
    <p:sldId id="311" r:id="rId12"/>
    <p:sldId id="309" r:id="rId13"/>
    <p:sldId id="315" r:id="rId14"/>
    <p:sldId id="310" r:id="rId15"/>
    <p:sldId id="293" r:id="rId16"/>
    <p:sldId id="294" r:id="rId17"/>
    <p:sldId id="314" r:id="rId18"/>
    <p:sldId id="313" r:id="rId19"/>
    <p:sldId id="312" r:id="rId20"/>
    <p:sldId id="316" r:id="rId21"/>
    <p:sldId id="291" r:id="rId22"/>
    <p:sldId id="317" r:id="rId23"/>
    <p:sldId id="319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processing" id="{1FF97F4D-1C0E-4047-829C-02E203154C79}">
          <p14:sldIdLst>
            <p14:sldId id="302"/>
            <p14:sldId id="301"/>
            <p14:sldId id="308"/>
            <p14:sldId id="283"/>
            <p14:sldId id="304"/>
            <p14:sldId id="305"/>
            <p14:sldId id="306"/>
            <p14:sldId id="303"/>
            <p14:sldId id="286"/>
            <p14:sldId id="288"/>
          </p14:sldIdLst>
        </p14:section>
        <p14:section name="Modeling" id="{505955C6-B7C7-134D-8938-323A338EF106}">
          <p14:sldIdLst>
            <p14:sldId id="311"/>
            <p14:sldId id="309"/>
            <p14:sldId id="315"/>
            <p14:sldId id="310"/>
            <p14:sldId id="293"/>
            <p14:sldId id="294"/>
            <p14:sldId id="314"/>
          </p14:sldIdLst>
        </p14:section>
        <p14:section name="Goal / Output" id="{AADD315E-C5A6-F348-952B-9FEA49BBC564}">
          <p14:sldIdLst>
            <p14:sldId id="313"/>
            <p14:sldId id="312"/>
          </p14:sldIdLst>
        </p14:section>
        <p14:section name="Demo" id="{55F04CD9-9FA0-0F43-A3C2-193DB624F4C1}">
          <p14:sldIdLst>
            <p14:sldId id="316"/>
            <p14:sldId id="291"/>
            <p14:sldId id="317"/>
            <p14:sldId id="31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66"/>
    <p:restoredTop sz="85849"/>
  </p:normalViewPr>
  <p:slideViewPr>
    <p:cSldViewPr snapToGrid="0" snapToObjects="1">
      <p:cViewPr>
        <p:scale>
          <a:sx n="78" d="100"/>
          <a:sy n="78" d="100"/>
        </p:scale>
        <p:origin x="2424" y="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C41C98-568E-2F4C-B823-88B8AF57AAA9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3ED2A-5796-764F-AE55-2284182E808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5727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Relationship Id="rId3" Type="http://schemas.openxmlformats.org/officeDocument/2006/relationships/hyperlink" Target="https://github.com/YuTaNCCU/1061_DS_FP_106356013_KKBoxChurnPrediction" TargetMode="Externa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Relationship Id="rId3" Type="http://schemas.openxmlformats.org/officeDocument/2006/relationships/hyperlink" Target="https://github.com/YuTaNCCU/1061_DS_FP_106356013_KKBoxChurnPrediction" TargetMode="Externa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https://</a:t>
            </a:r>
            <a:r>
              <a:rPr kumimoji="1" lang="en-US" altLang="zh-TW" dirty="0" err="1" smtClean="0"/>
              <a:t>drive.google.com</a:t>
            </a:r>
            <a:r>
              <a:rPr kumimoji="1" lang="en-US" altLang="zh-TW" dirty="0" smtClean="0"/>
              <a:t>/drive/folders/1hek8j0RuQu9v5UFfNzbTXkwXIBoRX8J4?usp=sharing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>
                <a:hlinkClick r:id="rId3"/>
              </a:rPr>
              <a:t>https://github.com/YuTaNCCU/1061_DS_FP_106356013_KKBoxChurnPrediction</a:t>
            </a:r>
            <a:endParaRPr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57796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Recall,</a:t>
            </a:r>
            <a:r>
              <a:rPr kumimoji="1" lang="en-US" altLang="zh-TW" baseline="0" dirty="0" smtClean="0"/>
              <a:t> f1 pretty high</a:t>
            </a:r>
          </a:p>
          <a:p>
            <a:r>
              <a:rPr kumimoji="1" lang="en-US" altLang="zh-TW" baseline="0" dirty="0" smtClean="0"/>
              <a:t>But low accuracy</a:t>
            </a:r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0361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391006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22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738091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https://</a:t>
            </a:r>
            <a:r>
              <a:rPr kumimoji="1" lang="en-US" altLang="zh-TW" dirty="0" err="1" smtClean="0"/>
              <a:t>drive.google.com</a:t>
            </a:r>
            <a:r>
              <a:rPr kumimoji="1" lang="en-US" altLang="zh-TW" dirty="0" smtClean="0"/>
              <a:t>/drive/folders/1hek8j0RuQu9v5UFfNzbTXkwXIBoRX8J4?usp=sharing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>
                <a:hlinkClick r:id="rId3"/>
              </a:rPr>
              <a:t>https://github.com/YuTaNCCU/1061_DS_FP_106356013_KKBoxChurnPrediction</a:t>
            </a:r>
            <a:endParaRPr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23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48459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5 million members</a:t>
            </a:r>
          </a:p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Randomly drew 10 thousand members for quickly computing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7748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Age,  gender, how to register, how to pay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5235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One members  actually churn or not after  their last transaction in march 20 17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68021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How munch one members pay, when is the first payment, have the member canceled auto renew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6241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Every day, total time did one member  play in seconds , how many unique songs did one member play, how many songs did one member just play the 25%, 50%, 75% length of the songs...</a:t>
            </a:r>
            <a:r>
              <a:rPr kumimoji="1" lang="en-US" altLang="zh-TW" sz="1400" baseline="0" dirty="0" err="1" smtClean="0"/>
              <a:t>etc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39566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86 thousands 4 </a:t>
            </a:r>
            <a:r>
              <a:rPr lang="en-US" altLang="zh-TW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hundral</a:t>
            </a:r>
            <a:endParaRPr lang="en-US" altLang="zh-TW" sz="1200" b="0" i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8.64 by 10 to the 4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41973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The first</a:t>
            </a:r>
            <a:r>
              <a:rPr kumimoji="1" lang="en-US" altLang="zh-TW" baseline="0" dirty="0" smtClean="0"/>
              <a:t> 140 </a:t>
            </a:r>
            <a:r>
              <a:rPr kumimoji="1" lang="en-US" altLang="zh-TW" baseline="0" dirty="0" err="1" smtClean="0"/>
              <a:t>obs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34179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err="1" smtClean="0"/>
              <a:t>Acc</a:t>
            </a:r>
            <a:r>
              <a:rPr kumimoji="1" lang="en-US" altLang="zh-TW" dirty="0" smtClean="0"/>
              <a:t> high</a:t>
            </a:r>
          </a:p>
          <a:p>
            <a:r>
              <a:rPr kumimoji="1" lang="en-US" altLang="zh-TW" dirty="0" smtClean="0"/>
              <a:t>Recall low</a:t>
            </a:r>
            <a:r>
              <a:rPr kumimoji="1" lang="en-US" altLang="zh-TW" baseline="0" dirty="0" smtClean="0"/>
              <a:t> 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30487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84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116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86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10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432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507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8110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datasci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494440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datascience.ca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5424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矩形 3"/>
          <p:cNvSpPr/>
          <p:nvPr/>
        </p:nvSpPr>
        <p:spPr>
          <a:xfrm>
            <a:off x="-23459" y="39549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！</a:t>
            </a:r>
            <a:endParaRPr lang="zh-TW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1440564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datascience.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矩形 3"/>
          <p:cNvSpPr/>
          <p:nvPr/>
        </p:nvSpPr>
        <p:spPr>
          <a:xfrm>
            <a:off x="-29069" y="40671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1" cap="none" spc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？</a:t>
            </a:r>
            <a:endParaRPr lang="zh-TW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829705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934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87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019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7024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hek8j0RuQu9v5UFfNzbTXkwXIBoRX8J4?usp=sharing" TargetMode="External"/><Relationship Id="rId4" Type="http://schemas.openxmlformats.org/officeDocument/2006/relationships/hyperlink" Target="https://github.com/YuTaNCCU/1061_DS_FP_106356013_KKBoxChurnPrediction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YuTaNCCU/1061_DS_FP_106356013_KKBoxChurnPrediction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YuTaNCCU/1061_DS_FP_106356013_KKBoxChurnPrediction/blob/master/README.md" TargetMode="External"/><Relationship Id="rId3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hek8j0RuQu9v5UFfNzbTXkwXIBoRX8J4?usp=sharing" TargetMode="External"/><Relationship Id="rId4" Type="http://schemas.openxmlformats.org/officeDocument/2006/relationships/hyperlink" Target="https://github.com/YuTaNCCU/1061_DS_FP_106356013_KKBoxChurnPrediction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57200" y="89329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zh-TW" dirty="0" err="1" smtClean="0">
                <a:latin typeface="Arial" charset="0"/>
                <a:ea typeface="Arial" charset="0"/>
                <a:cs typeface="Arial" charset="0"/>
              </a:rPr>
              <a:t>KKBox‘s</a:t>
            </a:r>
            <a:r>
              <a:rPr lang="en-US" altLang="zh-TW" dirty="0" smtClean="0">
                <a:latin typeface="Arial" charset="0"/>
                <a:ea typeface="Arial" charset="0"/>
                <a:cs typeface="Arial" charset="0"/>
              </a:rPr>
              <a:t> Churn</a:t>
            </a:r>
            <a:r>
              <a:rPr lang="zh-TW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TW" sz="3100" dirty="0" smtClean="0">
                <a:latin typeface="Arial" charset="0"/>
                <a:ea typeface="Arial" charset="0"/>
                <a:cs typeface="Arial" charset="0"/>
              </a:rPr>
              <a:t>(or lost, </a:t>
            </a:r>
            <a:r>
              <a:rPr lang="zh-TW" altLang="en-US" sz="3100" dirty="0" smtClean="0">
                <a:latin typeface="Arial" charset="0"/>
                <a:ea typeface="Arial" charset="0"/>
                <a:cs typeface="Arial" charset="0"/>
              </a:rPr>
              <a:t>流失</a:t>
            </a:r>
            <a:r>
              <a:rPr lang="en-US" altLang="zh-TW" sz="3100" dirty="0" smtClean="0"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altLang="zh-TW" dirty="0">
                <a:latin typeface="Arial" charset="0"/>
                <a:ea typeface="Arial" charset="0"/>
                <a:cs typeface="Arial" charset="0"/>
              </a:rPr>
              <a:t>Prediction Challenge</a:t>
            </a:r>
            <a:br>
              <a:rPr lang="en-US" altLang="zh-TW" dirty="0">
                <a:latin typeface="Arial" charset="0"/>
                <a:ea typeface="Arial" charset="0"/>
                <a:cs typeface="Arial" charset="0"/>
              </a:rPr>
            </a:br>
            <a:endParaRPr kumimoji="1" lang="zh-TW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kumimoji="1" lang="en-US" altLang="zh-TW" dirty="0" smtClean="0"/>
              <a:t>106356013</a:t>
            </a:r>
          </a:p>
          <a:p>
            <a:pPr algn="ctr"/>
            <a:r>
              <a:rPr kumimoji="1" lang="zh-TW" altLang="en-US" dirty="0" smtClean="0"/>
              <a:t>游達 （</a:t>
            </a:r>
            <a:r>
              <a:rPr kumimoji="1" lang="en-US" altLang="zh-TW" dirty="0" smtClean="0"/>
              <a:t>Ta Yu </a:t>
            </a:r>
            <a:r>
              <a:rPr kumimoji="1" lang="en-US" altLang="zh-TW" dirty="0" smtClean="0"/>
              <a:t>)</a:t>
            </a:r>
          </a:p>
          <a:p>
            <a:pPr algn="ctr"/>
            <a:r>
              <a:rPr kumimoji="1" lang="en-US" altLang="zh-TW" dirty="0" smtClean="0"/>
              <a:t>Drive          </a:t>
            </a:r>
            <a:r>
              <a:rPr kumimoji="1" lang="en-US" altLang="zh-TW" dirty="0" err="1" smtClean="0"/>
              <a:t>Github</a:t>
            </a:r>
            <a:endParaRPr kumimoji="1" lang="zh-TW" altLang="en-US" dirty="0"/>
          </a:p>
        </p:txBody>
      </p:sp>
      <p:sp>
        <p:nvSpPr>
          <p:cNvPr id="7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</a:t>
            </a:fld>
            <a:endParaRPr lang="en-US" sz="2400" dirty="0"/>
          </a:p>
        </p:txBody>
      </p:sp>
      <p:sp>
        <p:nvSpPr>
          <p:cNvPr id="2" name="矩形 1">
            <a:hlinkClick r:id="rId3"/>
          </p:cNvPr>
          <p:cNvSpPr/>
          <p:nvPr/>
        </p:nvSpPr>
        <p:spPr>
          <a:xfrm>
            <a:off x="9274628" y="2526464"/>
            <a:ext cx="17961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https://drive.google.com/drive/folders/1hek8j0RuQu9v5UFfNzbTXkwXIBoRX8J4?usp=sharing</a:t>
            </a:r>
          </a:p>
        </p:txBody>
      </p:sp>
      <p:sp>
        <p:nvSpPr>
          <p:cNvPr id="6" name="動作按鈕: 首頁 5">
            <a:hlinkClick r:id="rId3" highlightClick="1"/>
          </p:cNvPr>
          <p:cNvSpPr/>
          <p:nvPr/>
        </p:nvSpPr>
        <p:spPr>
          <a:xfrm>
            <a:off x="4384221" y="4546924"/>
            <a:ext cx="408215" cy="424543"/>
          </a:xfrm>
          <a:prstGeom prst="actionButtonHome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動作按鈕: 首頁 7">
            <a:hlinkClick r:id="rId4" highlightClick="1"/>
          </p:cNvPr>
          <p:cNvSpPr/>
          <p:nvPr/>
        </p:nvSpPr>
        <p:spPr>
          <a:xfrm>
            <a:off x="6331402" y="4546923"/>
            <a:ext cx="408215" cy="424543"/>
          </a:xfrm>
          <a:prstGeom prst="actionButtonHome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9262380" y="4546923"/>
            <a:ext cx="192677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en-US" altLang="zh-TW" dirty="0">
                <a:hlinkClick r:id="rId4"/>
              </a:rPr>
              <a:t>https://github.com/YuTaNCCU/1061_DS_FP_106356013_KKBoxChurnPrediction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1233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077684"/>
            <a:ext cx="8229600" cy="4525963"/>
          </a:xfrm>
        </p:spPr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0811"/>
            <a:ext cx="9144000" cy="548179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598661" y="4994031"/>
            <a:ext cx="851712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6598661" y="5993412"/>
            <a:ext cx="851712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220305" y="148709"/>
            <a:ext cx="36327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indent="-441325"/>
            <a:r>
              <a:rPr lang="en-US" altLang="zh-TW" sz="3200" dirty="0">
                <a:solidFill>
                  <a:prstClr val="white"/>
                </a:solidFill>
              </a:rPr>
              <a:t>Handle missing data</a:t>
            </a:r>
          </a:p>
        </p:txBody>
      </p:sp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507186" y="6329846"/>
            <a:ext cx="563926" cy="42486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10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3076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7491307" cy="886507"/>
          </a:xfrm>
        </p:spPr>
        <p:txBody>
          <a:bodyPr>
            <a:normAutofit/>
          </a:bodyPr>
          <a:lstStyle/>
          <a:p>
            <a:pPr algn="l"/>
            <a:r>
              <a:rPr lang="en-US" altLang="zh-TW" sz="4000" dirty="0" smtClean="0"/>
              <a:t>2.method &amp; evaluation I use</a:t>
            </a:r>
            <a:endParaRPr lang="en-US" altLang="zh-TW" sz="4000" dirty="0"/>
          </a:p>
        </p:txBody>
      </p:sp>
      <p:sp>
        <p:nvSpPr>
          <p:cNvPr id="3" name="左大括弧 2"/>
          <p:cNvSpPr/>
          <p:nvPr/>
        </p:nvSpPr>
        <p:spPr>
          <a:xfrm>
            <a:off x="1585913" y="1128713"/>
            <a:ext cx="1057274" cy="2300287"/>
          </a:xfrm>
          <a:prstGeom prst="leftBrace">
            <a:avLst>
              <a:gd name="adj1" fmla="val 36904"/>
              <a:gd name="adj2" fmla="val 5090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650075" y="2091342"/>
            <a:ext cx="1493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  <a:r>
              <a:rPr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fold cross valid</a:t>
            </a:r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43187" y="1351148"/>
            <a:ext cx="457200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/>
              <a:t>null </a:t>
            </a:r>
            <a:r>
              <a:rPr lang="zh-TW" altLang="en-US" sz="2400" dirty="0"/>
              <a:t>model  </a:t>
            </a:r>
            <a:endParaRPr lang="en-US" altLang="zh-TW" sz="2400" dirty="0" smtClean="0"/>
          </a:p>
          <a:p>
            <a:endParaRPr lang="en-US" altLang="zh-TW" sz="700" dirty="0" smtClean="0"/>
          </a:p>
          <a:p>
            <a:r>
              <a:rPr lang="zh-TW" altLang="en-US" sz="2400" dirty="0" smtClean="0"/>
              <a:t>logistic regression  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endParaRPr lang="en-US" altLang="zh-TW" sz="700" dirty="0"/>
          </a:p>
          <a:p>
            <a:r>
              <a:rPr lang="zh-TW" altLang="en-US" sz="2400" dirty="0" smtClean="0"/>
              <a:t>begging </a:t>
            </a:r>
            <a:r>
              <a:rPr lang="zh-TW" altLang="en-US" sz="2400" dirty="0"/>
              <a:t>logistic </a:t>
            </a:r>
            <a:r>
              <a:rPr lang="zh-TW" altLang="en-US" sz="2400" dirty="0" smtClean="0"/>
              <a:t>regression</a:t>
            </a:r>
            <a:endParaRPr lang="en-US" altLang="zh-TW" sz="2400" dirty="0" smtClean="0"/>
          </a:p>
          <a:p>
            <a:r>
              <a:rPr lang="zh-TW" altLang="en-US" sz="700" dirty="0" smtClean="0"/>
              <a:t> </a:t>
            </a:r>
            <a:endParaRPr lang="en-US" altLang="zh-TW" sz="700" dirty="0" smtClean="0"/>
          </a:p>
          <a:p>
            <a:r>
              <a:rPr lang="zh-TW" altLang="en-US" sz="2400" dirty="0" smtClean="0"/>
              <a:t>Ramdom </a:t>
            </a:r>
            <a:r>
              <a:rPr lang="zh-TW" altLang="en-US" sz="2400" dirty="0"/>
              <a:t>forests</a:t>
            </a:r>
          </a:p>
        </p:txBody>
      </p:sp>
      <p:sp>
        <p:nvSpPr>
          <p:cNvPr id="6" name="投影片編號版面配置區 2"/>
          <p:cNvSpPr txBox="1">
            <a:spLocks/>
          </p:cNvSpPr>
          <p:nvPr/>
        </p:nvSpPr>
        <p:spPr>
          <a:xfrm>
            <a:off x="8507186" y="6329847"/>
            <a:ext cx="563926" cy="36486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11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710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357188" y="-64298"/>
            <a:ext cx="3629026" cy="886507"/>
          </a:xfrm>
        </p:spPr>
        <p:txBody>
          <a:bodyPr/>
          <a:lstStyle/>
          <a:p>
            <a:r>
              <a:rPr lang="en-US" altLang="zh-TW" dirty="0"/>
              <a:t>null model</a:t>
            </a:r>
            <a:endParaRPr kumimoji="1"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122" y="5179970"/>
            <a:ext cx="2950494" cy="115561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38" y="4392390"/>
            <a:ext cx="8501123" cy="197789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74" y="730228"/>
            <a:ext cx="8681888" cy="1663500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4850" y="2921000"/>
            <a:ext cx="2654300" cy="1016000"/>
          </a:xfrm>
          <a:prstGeom prst="rect">
            <a:avLst/>
          </a:prstGeom>
        </p:spPr>
      </p:pic>
      <p:sp>
        <p:nvSpPr>
          <p:cNvPr id="7" name="投影片編號版面配置區 2"/>
          <p:cNvSpPr txBox="1">
            <a:spLocks/>
          </p:cNvSpPr>
          <p:nvPr/>
        </p:nvSpPr>
        <p:spPr>
          <a:xfrm>
            <a:off x="8425543" y="6329846"/>
            <a:ext cx="645569" cy="4958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2921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7491307" cy="886507"/>
          </a:xfrm>
        </p:spPr>
        <p:txBody>
          <a:bodyPr>
            <a:normAutofit/>
          </a:bodyPr>
          <a:lstStyle/>
          <a:p>
            <a:pPr algn="l"/>
            <a:r>
              <a:rPr lang="en-US" altLang="zh-TW" sz="4000" smtClean="0"/>
              <a:t>method &amp; evaluation I use</a:t>
            </a:r>
            <a:endParaRPr lang="en-US" altLang="zh-TW" sz="4000" dirty="0"/>
          </a:p>
        </p:txBody>
      </p:sp>
      <p:sp>
        <p:nvSpPr>
          <p:cNvPr id="3" name="左大括弧 2"/>
          <p:cNvSpPr/>
          <p:nvPr/>
        </p:nvSpPr>
        <p:spPr>
          <a:xfrm>
            <a:off x="1585913" y="1128713"/>
            <a:ext cx="1057274" cy="2300287"/>
          </a:xfrm>
          <a:prstGeom prst="leftBrace">
            <a:avLst>
              <a:gd name="adj1" fmla="val 36904"/>
              <a:gd name="adj2" fmla="val 5090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650075" y="2091342"/>
            <a:ext cx="1493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  <a:r>
              <a:rPr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fold cross valid</a:t>
            </a:r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43187" y="1351148"/>
            <a:ext cx="457200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/>
              <a:t>null </a:t>
            </a:r>
            <a:r>
              <a:rPr lang="zh-TW" altLang="en-US" sz="2400" dirty="0"/>
              <a:t>model  </a:t>
            </a:r>
            <a:endParaRPr lang="en-US" altLang="zh-TW" sz="2400" dirty="0" smtClean="0"/>
          </a:p>
          <a:p>
            <a:endParaRPr lang="en-US" altLang="zh-TW" sz="700" dirty="0" smtClean="0"/>
          </a:p>
          <a:p>
            <a:r>
              <a:rPr lang="zh-TW" altLang="en-US" sz="2400" dirty="0" smtClean="0"/>
              <a:t>logistic regression  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endParaRPr lang="en-US" altLang="zh-TW" sz="700" dirty="0"/>
          </a:p>
          <a:p>
            <a:r>
              <a:rPr lang="zh-TW" altLang="en-US" sz="2400" dirty="0" smtClean="0"/>
              <a:t>begging </a:t>
            </a:r>
            <a:r>
              <a:rPr lang="zh-TW" altLang="en-US" sz="2400" dirty="0"/>
              <a:t>logistic </a:t>
            </a:r>
            <a:r>
              <a:rPr lang="zh-TW" altLang="en-US" sz="2400" dirty="0" smtClean="0"/>
              <a:t>regression</a:t>
            </a:r>
            <a:endParaRPr lang="en-US" altLang="zh-TW" sz="2400" dirty="0" smtClean="0"/>
          </a:p>
          <a:p>
            <a:r>
              <a:rPr lang="zh-TW" altLang="en-US" sz="700" dirty="0" smtClean="0"/>
              <a:t> </a:t>
            </a:r>
            <a:endParaRPr lang="en-US" altLang="zh-TW" sz="700" dirty="0" smtClean="0"/>
          </a:p>
          <a:p>
            <a:r>
              <a:rPr lang="zh-TW" altLang="en-US" sz="2400" dirty="0" smtClean="0"/>
              <a:t>Ramdom </a:t>
            </a:r>
            <a:r>
              <a:rPr lang="zh-TW" altLang="en-US" sz="2400" dirty="0"/>
              <a:t>forests</a:t>
            </a:r>
          </a:p>
        </p:txBody>
      </p:sp>
      <p:sp>
        <p:nvSpPr>
          <p:cNvPr id="6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13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866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1500"/>
            <a:ext cx="9144000" cy="5938886"/>
          </a:xfrm>
          <a:prstGeom prst="rect">
            <a:avLst/>
          </a:prstGeom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0" y="-1143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3600" dirty="0"/>
              <a:t>plot(</a:t>
            </a:r>
            <a:r>
              <a:rPr kumimoji="1" lang="en-US" altLang="zh-TW" sz="3600" dirty="0" err="1"/>
              <a:t>test$is_churn</a:t>
            </a:r>
            <a:r>
              <a:rPr kumimoji="1" lang="en-US" altLang="zh-TW" sz="3600" dirty="0"/>
              <a:t>)</a:t>
            </a:r>
            <a:endParaRPr kumimoji="1" lang="zh-TW" altLang="en-US" sz="3600" dirty="0"/>
          </a:p>
        </p:txBody>
      </p:sp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14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842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6510"/>
            <a:ext cx="9144000" cy="5784980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0" y="-1143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3600" dirty="0" smtClean="0"/>
              <a:t>Using </a:t>
            </a:r>
            <a:r>
              <a:rPr kumimoji="1" lang="en-US" altLang="zh-TW" sz="3600" dirty="0"/>
              <a:t>logistic regression</a:t>
            </a:r>
            <a:endParaRPr kumimoji="1" lang="zh-TW" altLang="en-US" sz="3600" dirty="0"/>
          </a:p>
        </p:txBody>
      </p:sp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15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0429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2591"/>
            <a:ext cx="9144000" cy="5772817"/>
          </a:xfrm>
          <a:prstGeom prst="rect">
            <a:avLst/>
          </a:prstGeom>
        </p:spPr>
      </p:pic>
      <p:sp>
        <p:nvSpPr>
          <p:cNvPr id="7" name="標題 1"/>
          <p:cNvSpPr txBox="1">
            <a:spLocks/>
          </p:cNvSpPr>
          <p:nvPr/>
        </p:nvSpPr>
        <p:spPr>
          <a:xfrm>
            <a:off x="0" y="-1143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3600" dirty="0" smtClean="0"/>
              <a:t>Using begging</a:t>
            </a:r>
            <a:r>
              <a:rPr kumimoji="1" lang="zh-TW" altLang="en-US" sz="3600" dirty="0" smtClean="0"/>
              <a:t> </a:t>
            </a:r>
            <a:r>
              <a:rPr kumimoji="1" lang="en-US" altLang="zh-TW" sz="3600" dirty="0" smtClean="0"/>
              <a:t>+ logit for imbalanced data</a:t>
            </a:r>
            <a:endParaRPr kumimoji="1" lang="zh-TW" altLang="en-US" sz="3600" dirty="0"/>
          </a:p>
        </p:txBody>
      </p:sp>
      <p:sp>
        <p:nvSpPr>
          <p:cNvPr id="9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16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598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63" y="-34318"/>
            <a:ext cx="9172804" cy="886507"/>
          </a:xfrm>
        </p:spPr>
        <p:txBody>
          <a:bodyPr>
            <a:noAutofit/>
          </a:bodyPr>
          <a:lstStyle/>
          <a:p>
            <a:pPr algn="l"/>
            <a:r>
              <a:rPr lang="en-US" altLang="zh-TW" sz="4000" dirty="0"/>
              <a:t>Is </a:t>
            </a:r>
            <a:r>
              <a:rPr lang="en-US" altLang="zh-TW" sz="4000" dirty="0" smtClean="0"/>
              <a:t>the improvement </a:t>
            </a:r>
            <a:r>
              <a:rPr lang="en-US" altLang="zh-TW" sz="4000" dirty="0"/>
              <a:t>significant?</a:t>
            </a:r>
          </a:p>
        </p:txBody>
      </p:sp>
      <p:sp>
        <p:nvSpPr>
          <p:cNvPr id="8" name="左大括弧 7"/>
          <p:cNvSpPr/>
          <p:nvPr/>
        </p:nvSpPr>
        <p:spPr>
          <a:xfrm>
            <a:off x="953401" y="775526"/>
            <a:ext cx="1057274" cy="1888159"/>
          </a:xfrm>
          <a:prstGeom prst="leftBrace">
            <a:avLst>
              <a:gd name="adj1" fmla="val 36904"/>
              <a:gd name="adj2" fmla="val 5090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-37515" y="1523899"/>
            <a:ext cx="1493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  <a:r>
              <a:rPr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fold cross valid</a:t>
            </a:r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85389" y="838936"/>
            <a:ext cx="457200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/>
              <a:t>null </a:t>
            </a:r>
            <a:r>
              <a:rPr lang="zh-TW" altLang="en-US" sz="2400" dirty="0"/>
              <a:t>model  </a:t>
            </a:r>
            <a:endParaRPr lang="en-US" altLang="zh-TW" sz="2400" dirty="0" smtClean="0"/>
          </a:p>
          <a:p>
            <a:endParaRPr lang="en-US" altLang="zh-TW" sz="700" dirty="0" smtClean="0"/>
          </a:p>
          <a:p>
            <a:r>
              <a:rPr lang="zh-TW" altLang="en-US" sz="2400" dirty="0" smtClean="0"/>
              <a:t>logistic regression  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endParaRPr lang="en-US" altLang="zh-TW" sz="700" dirty="0"/>
          </a:p>
          <a:p>
            <a:r>
              <a:rPr lang="zh-TW" altLang="en-US" sz="2400" dirty="0" smtClean="0"/>
              <a:t>begging </a:t>
            </a:r>
            <a:r>
              <a:rPr lang="zh-TW" altLang="en-US" sz="2400" dirty="0"/>
              <a:t>logistic </a:t>
            </a:r>
            <a:r>
              <a:rPr lang="zh-TW" altLang="en-US" sz="2400" dirty="0" smtClean="0"/>
              <a:t>regression</a:t>
            </a:r>
            <a:endParaRPr lang="en-US" altLang="zh-TW" sz="2400" dirty="0" smtClean="0"/>
          </a:p>
          <a:p>
            <a:r>
              <a:rPr lang="zh-TW" altLang="en-US" sz="700" dirty="0" smtClean="0"/>
              <a:t> </a:t>
            </a:r>
            <a:endParaRPr lang="en-US" altLang="zh-TW" sz="700" dirty="0" smtClean="0"/>
          </a:p>
          <a:p>
            <a:r>
              <a:rPr lang="zh-TW" altLang="en-US" sz="2400" dirty="0" smtClean="0"/>
              <a:t>Ramdom </a:t>
            </a:r>
            <a:r>
              <a:rPr lang="zh-TW" altLang="en-US" sz="2400" dirty="0"/>
              <a:t>forests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t="51169"/>
          <a:stretch/>
        </p:blipFill>
        <p:spPr>
          <a:xfrm>
            <a:off x="496849" y="2930041"/>
            <a:ext cx="6597916" cy="24590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t="5209" b="37429"/>
          <a:stretch/>
        </p:blipFill>
        <p:spPr>
          <a:xfrm>
            <a:off x="496849" y="5484058"/>
            <a:ext cx="5041900" cy="633780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702292"/>
              </p:ext>
            </p:extLst>
          </p:nvPr>
        </p:nvGraphicFramePr>
        <p:xfrm>
          <a:off x="5317093" y="931702"/>
          <a:ext cx="3707638" cy="84554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53819"/>
                <a:gridCol w="1853819"/>
              </a:tblGrid>
              <a:tr h="422772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p-value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pseudo-R^2</a:t>
                      </a:r>
                      <a:endParaRPr lang="zh-TW" altLang="en-US" dirty="0"/>
                    </a:p>
                  </a:txBody>
                  <a:tcPr/>
                </a:tc>
              </a:tr>
              <a:tr h="422772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&lt;2.2e-16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0.192</a:t>
                      </a:r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17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90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7585023" cy="614597"/>
          </a:xfrm>
        </p:spPr>
        <p:txBody>
          <a:bodyPr>
            <a:noAutofit/>
          </a:bodyPr>
          <a:lstStyle/>
          <a:p>
            <a:pPr algn="l"/>
            <a:r>
              <a:rPr kumimoji="1" lang="en-US" altLang="zh-TW" sz="3600" dirty="0" smtClean="0"/>
              <a:t>3.Goal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>
                <a:latin typeface="Helvetica Neue" charset="0"/>
              </a:rPr>
              <a:t>there is a large class imbalance </a:t>
            </a:r>
            <a:endParaRPr lang="en-US" altLang="zh-TW" sz="2800" dirty="0" smtClean="0">
              <a:latin typeface="Helvetica Neue" charset="0"/>
            </a:endParaRPr>
          </a:p>
          <a:p>
            <a:r>
              <a:rPr kumimoji="1" lang="en-US" altLang="zh-TW" sz="2800" dirty="0" smtClean="0"/>
              <a:t>Accuracy </a:t>
            </a:r>
            <a:r>
              <a:rPr kumimoji="1" lang="en-US" altLang="zh-TW" sz="2800" dirty="0"/>
              <a:t>Paradox</a:t>
            </a:r>
          </a:p>
          <a:p>
            <a:r>
              <a:rPr kumimoji="1" lang="en-US" altLang="zh-TW" sz="2800" dirty="0" smtClean="0"/>
              <a:t>Can easily predict many zero to have high accuracy </a:t>
            </a:r>
          </a:p>
          <a:p>
            <a:r>
              <a:rPr kumimoji="1" lang="en-US" altLang="zh-TW" sz="2800" dirty="0" smtClean="0"/>
              <a:t>I use</a:t>
            </a:r>
            <a:r>
              <a:rPr lang="en-US" altLang="zh-TW" sz="2800" dirty="0"/>
              <a:t> </a:t>
            </a:r>
            <a:r>
              <a:rPr lang="en-US" altLang="zh-TW" sz="2800" dirty="0" smtClean="0"/>
              <a:t>F1- </a:t>
            </a:r>
            <a:r>
              <a:rPr lang="en-US" altLang="zh-TW" sz="2800" dirty="0"/>
              <a:t>Measure</a:t>
            </a:r>
            <a:r>
              <a:rPr kumimoji="1" lang="en-US" altLang="zh-TW" sz="2800" dirty="0" smtClean="0"/>
              <a:t> for </a:t>
            </a:r>
            <a:r>
              <a:rPr lang="en-US" altLang="zh-TW" sz="2800" dirty="0"/>
              <a:t> the balance between the precision and the recall </a:t>
            </a:r>
            <a:r>
              <a:rPr kumimoji="1" lang="en-US" altLang="zh-TW" sz="2800" dirty="0"/>
              <a:t/>
            </a:r>
            <a:br>
              <a:rPr kumimoji="1" lang="en-US" altLang="zh-TW" sz="2800" dirty="0"/>
            </a:br>
            <a:endParaRPr kumimoji="1" lang="en-US" altLang="zh-TW" sz="2800" dirty="0"/>
          </a:p>
          <a:p>
            <a:endParaRPr kumimoji="1" lang="zh-TW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9143999" y="1600200"/>
            <a:ext cx="3013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555555"/>
                </a:solidFill>
                <a:latin typeface="Helvetica Neue" charset="0"/>
              </a:rPr>
              <a:t>in a problem where there is a large class imbalance, a model can predict the value of the majority class for all predictions and achieve a high classification accuracy, the problem is that this model is not useful in the problem domain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9144000" y="1243466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zh-TW" b="1" dirty="0">
                <a:solidFill>
                  <a:srgbClr val="222222"/>
                </a:solidFill>
                <a:latin typeface="Helvetica Neue" charset="0"/>
              </a:rPr>
              <a:t>Accuracy Paradox</a:t>
            </a:r>
          </a:p>
          <a:p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9144000" y="4219091"/>
            <a:ext cx="27956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dirty="0">
                <a:solidFill>
                  <a:schemeClr val="bg1"/>
                </a:solidFill>
              </a:rPr>
              <a:t>https://machinelearningmastery.com/classification-accuracy-is-not-enough-more-performance-measures-you-can-use/</a:t>
            </a:r>
          </a:p>
        </p:txBody>
      </p:sp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18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484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圖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800757"/>
            <a:ext cx="9144001" cy="5207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26452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dirty="0" smtClean="0"/>
              <a:t>Performance</a:t>
            </a:r>
            <a:endParaRPr lang="zh-TW" altLang="en-US" sz="36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7194"/>
            <a:ext cx="9144000" cy="5203611"/>
          </a:xfrm>
          <a:prstGeom prst="rect">
            <a:avLst/>
          </a:prstGeom>
        </p:spPr>
      </p:pic>
      <p:sp>
        <p:nvSpPr>
          <p:cNvPr id="6" name="左大括弧 5"/>
          <p:cNvSpPr/>
          <p:nvPr/>
        </p:nvSpPr>
        <p:spPr>
          <a:xfrm rot="5400000">
            <a:off x="1214784" y="1048530"/>
            <a:ext cx="459701" cy="1718356"/>
          </a:xfrm>
          <a:prstGeom prst="leftBrace">
            <a:avLst>
              <a:gd name="adj1" fmla="val 38579"/>
              <a:gd name="adj2" fmla="val 52160"/>
            </a:avLst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tx2">
                  <a:lumMod val="90000"/>
                </a:schemeClr>
              </a:gs>
            </a:gsLst>
            <a:lin ang="0" scaled="1"/>
            <a:tileRect/>
          </a:gradFill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3" name="文字方塊 2"/>
          <p:cNvSpPr txBox="1"/>
          <p:nvPr/>
        </p:nvSpPr>
        <p:spPr>
          <a:xfrm>
            <a:off x="1092530" y="1852554"/>
            <a:ext cx="9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b="1" dirty="0" smtClean="0"/>
              <a:t>Null</a:t>
            </a:r>
            <a:endParaRPr kumimoji="1" lang="zh-TW" altLang="en-US" b="1" dirty="0"/>
          </a:p>
        </p:txBody>
      </p:sp>
      <p:sp>
        <p:nvSpPr>
          <p:cNvPr id="13" name="左大括弧 12"/>
          <p:cNvSpPr/>
          <p:nvPr/>
        </p:nvSpPr>
        <p:spPr>
          <a:xfrm rot="5400000">
            <a:off x="3099391" y="1048530"/>
            <a:ext cx="459701" cy="1718356"/>
          </a:xfrm>
          <a:prstGeom prst="leftBrace">
            <a:avLst>
              <a:gd name="adj1" fmla="val 38579"/>
              <a:gd name="adj2" fmla="val 52160"/>
            </a:avLst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tx2">
                  <a:lumMod val="90000"/>
                </a:schemeClr>
              </a:gs>
            </a:gsLst>
            <a:lin ang="0" scaled="1"/>
            <a:tileRect/>
          </a:gradFill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2977137" y="1852554"/>
            <a:ext cx="9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b="1" dirty="0" smtClean="0"/>
              <a:t>Logit</a:t>
            </a:r>
            <a:endParaRPr kumimoji="1" lang="zh-TW" altLang="en-US" b="1" dirty="0"/>
          </a:p>
        </p:txBody>
      </p:sp>
      <p:sp>
        <p:nvSpPr>
          <p:cNvPr id="19" name="左大括弧 18"/>
          <p:cNvSpPr/>
          <p:nvPr/>
        </p:nvSpPr>
        <p:spPr>
          <a:xfrm rot="5400000">
            <a:off x="4992304" y="1037855"/>
            <a:ext cx="459701" cy="1718356"/>
          </a:xfrm>
          <a:prstGeom prst="leftBrace">
            <a:avLst>
              <a:gd name="adj1" fmla="val 38579"/>
              <a:gd name="adj2" fmla="val 52160"/>
            </a:avLst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tx2">
                  <a:lumMod val="90000"/>
                </a:schemeClr>
              </a:gs>
            </a:gsLst>
            <a:lin ang="0" scaled="1"/>
            <a:tileRect/>
          </a:gradFill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0" name="文字方塊 19"/>
          <p:cNvSpPr txBox="1"/>
          <p:nvPr/>
        </p:nvSpPr>
        <p:spPr>
          <a:xfrm>
            <a:off x="4362986" y="1841879"/>
            <a:ext cx="165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mtClean="0">
                <a:ln w="3175">
                  <a:solidFill>
                    <a:schemeClr val="tx1"/>
                  </a:solidFill>
                </a:ln>
              </a:rPr>
              <a:t>Bagging Logit</a:t>
            </a:r>
            <a:endParaRPr kumimoji="1" lang="zh-TW" altLang="en-US" dirty="0">
              <a:ln w="3175">
                <a:solidFill>
                  <a:schemeClr val="tx1"/>
                </a:solidFill>
              </a:ln>
            </a:endParaRPr>
          </a:p>
        </p:txBody>
      </p:sp>
      <p:sp>
        <p:nvSpPr>
          <p:cNvPr id="21" name="左大括弧 20"/>
          <p:cNvSpPr/>
          <p:nvPr/>
        </p:nvSpPr>
        <p:spPr>
          <a:xfrm rot="5400000">
            <a:off x="6865036" y="1037855"/>
            <a:ext cx="459701" cy="1718356"/>
          </a:xfrm>
          <a:prstGeom prst="leftBrace">
            <a:avLst>
              <a:gd name="adj1" fmla="val 38579"/>
              <a:gd name="adj2" fmla="val 52160"/>
            </a:avLst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tx2">
                  <a:lumMod val="90000"/>
                </a:schemeClr>
              </a:gs>
            </a:gsLst>
            <a:lin ang="0" scaled="1"/>
            <a:tileRect/>
          </a:gradFill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6196523" y="1841879"/>
            <a:ext cx="175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b="1" dirty="0" smtClean="0"/>
              <a:t>Random forest</a:t>
            </a:r>
            <a:endParaRPr kumimoji="1" lang="zh-TW" altLang="en-US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4"/>
          <a:srcRect l="16704" t="1" b="579"/>
          <a:stretch/>
        </p:blipFill>
        <p:spPr>
          <a:xfrm>
            <a:off x="1805721" y="5750509"/>
            <a:ext cx="5532556" cy="568187"/>
          </a:xfrm>
          <a:prstGeom prst="rect">
            <a:avLst/>
          </a:prstGeom>
        </p:spPr>
      </p:pic>
      <p:sp>
        <p:nvSpPr>
          <p:cNvPr id="16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19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2850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220305" y="148709"/>
            <a:ext cx="166423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 smtClean="0"/>
              <a:t>1.Input</a:t>
            </a:r>
            <a:endParaRPr lang="zh-TW" altLang="en-US" sz="4000" dirty="0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6595"/>
            <a:ext cx="9144000" cy="558506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739363" y="317986"/>
            <a:ext cx="66590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https://www.kaggle.com/c/kkbox-churn-prediction-challenge/data</a:t>
            </a:r>
          </a:p>
        </p:txBody>
      </p:sp>
      <p:sp>
        <p:nvSpPr>
          <p:cNvPr id="6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9595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2117" y="237566"/>
            <a:ext cx="8229600" cy="1143000"/>
          </a:xfrm>
        </p:spPr>
        <p:txBody>
          <a:bodyPr>
            <a:normAutofit/>
          </a:bodyPr>
          <a:lstStyle/>
          <a:p>
            <a:pPr lvl="1" algn="l" rtl="0">
              <a:spcBef>
                <a:spcPct val="0"/>
              </a:spcBef>
            </a:pPr>
            <a:r>
              <a:rPr lang="en-US" altLang="zh-TW" sz="3600" dirty="0" smtClean="0"/>
              <a:t>4.Github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80566"/>
            <a:ext cx="8229600" cy="5259294"/>
          </a:xfrm>
        </p:spPr>
        <p:txBody>
          <a:bodyPr anchor="t">
            <a:normAutofit/>
          </a:bodyPr>
          <a:lstStyle/>
          <a:p>
            <a:r>
              <a:rPr lang="en-US" altLang="zh-TW" dirty="0">
                <a:hlinkClick r:id="rId2"/>
              </a:rPr>
              <a:t>https://</a:t>
            </a:r>
            <a:r>
              <a:rPr lang="en-US" altLang="zh-TW" dirty="0" smtClean="0">
                <a:hlinkClick r:id="rId2"/>
              </a:rPr>
              <a:t>github.com/YuTaNCCU/1061_DS_FP_106356013_KKBoxChurnPrediction</a:t>
            </a:r>
            <a:endParaRPr lang="en-US" altLang="zh-TW" dirty="0" smtClean="0"/>
          </a:p>
          <a:p>
            <a:endParaRPr lang="en-US" altLang="zh-TW" dirty="0"/>
          </a:p>
        </p:txBody>
      </p:sp>
      <p:sp>
        <p:nvSpPr>
          <p:cNvPr id="5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20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544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2117" y="237566"/>
            <a:ext cx="8229600" cy="1143000"/>
          </a:xfrm>
        </p:spPr>
        <p:txBody>
          <a:bodyPr>
            <a:normAutofit/>
          </a:bodyPr>
          <a:lstStyle/>
          <a:p>
            <a:pPr lvl="1" algn="l" rtl="0">
              <a:spcBef>
                <a:spcPct val="0"/>
              </a:spcBef>
            </a:pPr>
            <a:r>
              <a:rPr lang="en-US" altLang="zh-TW" sz="3600" dirty="0"/>
              <a:t>To reproduce my result :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0" y="5857983"/>
            <a:ext cx="9250017" cy="781356"/>
          </a:xfrm>
        </p:spPr>
        <p:txBody>
          <a:bodyPr anchor="t">
            <a:noAutofit/>
          </a:bodyPr>
          <a:lstStyle/>
          <a:p>
            <a:r>
              <a:rPr lang="en-US" altLang="zh-TW" sz="1800" dirty="0" smtClean="0">
                <a:hlinkClick r:id="rId2"/>
              </a:rPr>
              <a:t>https</a:t>
            </a:r>
            <a:r>
              <a:rPr lang="en-US" altLang="zh-TW" sz="1800" dirty="0">
                <a:hlinkClick r:id="rId2"/>
              </a:rPr>
              <a:t>://</a:t>
            </a:r>
            <a:r>
              <a:rPr lang="en-US" altLang="zh-TW" sz="1800" dirty="0" smtClean="0">
                <a:hlinkClick r:id="rId2"/>
              </a:rPr>
              <a:t>github.com/YuTaNCCU/1061_DS_FP_106356013_KKBoxChurnPrediction/blob/master/README.md</a:t>
            </a:r>
            <a:endParaRPr lang="en-US" altLang="zh-TW" sz="1800" dirty="0" smtClean="0"/>
          </a:p>
          <a:p>
            <a:endParaRPr lang="en-US" altLang="zh-TW" sz="1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96" y="1095791"/>
            <a:ext cx="7832035" cy="4762192"/>
          </a:xfrm>
          <a:prstGeom prst="rect">
            <a:avLst/>
          </a:prstGeom>
        </p:spPr>
      </p:pic>
      <p:sp>
        <p:nvSpPr>
          <p:cNvPr id="6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21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562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2117" y="237566"/>
            <a:ext cx="8229600" cy="762451"/>
          </a:xfrm>
        </p:spPr>
        <p:txBody>
          <a:bodyPr>
            <a:normAutofit/>
          </a:bodyPr>
          <a:lstStyle/>
          <a:p>
            <a:pPr lvl="1"/>
            <a:r>
              <a:rPr lang="en-US" altLang="zh-TW" sz="3200"/>
              <a:t>What is the challenge part of your project?</a:t>
            </a:r>
            <a:endParaRPr lang="en-US" altLang="zh-TW" sz="3200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zh-TW" dirty="0" smtClean="0"/>
              <a:t>Data </a:t>
            </a:r>
            <a:r>
              <a:rPr kumimoji="1" lang="en-US" altLang="zh-TW" dirty="0"/>
              <a:t>set </a:t>
            </a:r>
            <a:r>
              <a:rPr kumimoji="1" lang="en-US" altLang="zh-TW" dirty="0" smtClean="0"/>
              <a:t>is too </a:t>
            </a:r>
            <a:r>
              <a:rPr kumimoji="1" lang="en-US" altLang="zh-TW" dirty="0"/>
              <a:t>big </a:t>
            </a:r>
            <a:r>
              <a:rPr kumimoji="1" lang="en-US" altLang="zh-TW" dirty="0" smtClean="0"/>
              <a:t> </a:t>
            </a:r>
            <a:r>
              <a:rPr kumimoji="1" lang="en-US" altLang="zh-TW" dirty="0" smtClean="0">
                <a:sym typeface="Wingdings"/>
              </a:rPr>
              <a:t> split data into 0.5M rows/1 csv +</a:t>
            </a:r>
            <a:r>
              <a:rPr kumimoji="1" lang="en-US" altLang="zh-TW" dirty="0" err="1" smtClean="0">
                <a:sym typeface="Wingdings"/>
              </a:rPr>
              <a:t>fread</a:t>
            </a:r>
            <a:r>
              <a:rPr kumimoji="1" lang="en-US" altLang="zh-TW" dirty="0" smtClean="0">
                <a:sym typeface="Wingdings"/>
              </a:rPr>
              <a:t>()  user ID consume much of memory</a:t>
            </a:r>
            <a:r>
              <a:rPr kumimoji="1" lang="en-US" altLang="zh-TW" dirty="0">
                <a:sym typeface="Wingdings"/>
              </a:rPr>
              <a:t> </a:t>
            </a:r>
            <a:r>
              <a:rPr kumimoji="1" lang="en-US" altLang="zh-TW" dirty="0" smtClean="0">
                <a:sym typeface="Wingdings"/>
              </a:rPr>
              <a:t></a:t>
            </a:r>
            <a:r>
              <a:rPr kumimoji="1" lang="en-US" altLang="zh-TW" dirty="0">
                <a:sym typeface="Wingdings"/>
              </a:rPr>
              <a:t> </a:t>
            </a:r>
            <a:r>
              <a:rPr kumimoji="1" lang="en-US" altLang="zh-TW" dirty="0" err="1">
                <a:sym typeface="Wingdings"/>
              </a:rPr>
              <a:t>fread</a:t>
            </a:r>
            <a:r>
              <a:rPr kumimoji="1" lang="en-US" altLang="zh-TW" dirty="0" smtClean="0">
                <a:sym typeface="Wingdings"/>
              </a:rPr>
              <a:t>(</a:t>
            </a:r>
            <a:r>
              <a:rPr kumimoji="1" lang="mr-IN" altLang="zh-TW" dirty="0" smtClean="0">
                <a:sym typeface="Wingdings"/>
              </a:rPr>
              <a:t>…</a:t>
            </a:r>
            <a:r>
              <a:rPr kumimoji="1" lang="en-US" altLang="zh-TW" dirty="0" smtClean="0">
                <a:sym typeface="Wingdings"/>
              </a:rPr>
              <a:t>,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stringsAsFactors</a:t>
            </a:r>
            <a:r>
              <a:rPr kumimoji="1" lang="en-US" altLang="zh-TW" dirty="0"/>
              <a:t> = T</a:t>
            </a:r>
            <a:r>
              <a:rPr kumimoji="1" lang="en-US" altLang="zh-TW" dirty="0" smtClean="0">
                <a:sym typeface="Wingdings"/>
              </a:rPr>
              <a:t>) </a:t>
            </a:r>
          </a:p>
          <a:p>
            <a:r>
              <a:rPr kumimoji="1" lang="en-US" altLang="zh-TW" dirty="0" smtClean="0">
                <a:sym typeface="Wingdings"/>
              </a:rPr>
              <a:t>Large </a:t>
            </a:r>
            <a:r>
              <a:rPr kumimoji="1" lang="en-US" altLang="zh-TW" dirty="0">
                <a:sym typeface="Wingdings"/>
              </a:rPr>
              <a:t>class imbalance </a:t>
            </a:r>
            <a:r>
              <a:rPr kumimoji="1" lang="en-US" altLang="zh-TW" dirty="0" smtClean="0">
                <a:sym typeface="Wingdings"/>
              </a:rPr>
              <a:t> null model +begging</a:t>
            </a:r>
          </a:p>
        </p:txBody>
      </p:sp>
      <p:sp>
        <p:nvSpPr>
          <p:cNvPr id="7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22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745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57200" y="89329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zh-TW" dirty="0" err="1" smtClean="0">
                <a:latin typeface="Arial" charset="0"/>
                <a:ea typeface="Arial" charset="0"/>
                <a:cs typeface="Arial" charset="0"/>
              </a:rPr>
              <a:t>KKBox‘s</a:t>
            </a:r>
            <a:r>
              <a:rPr lang="en-US" altLang="zh-TW" dirty="0" smtClean="0">
                <a:latin typeface="Arial" charset="0"/>
                <a:ea typeface="Arial" charset="0"/>
                <a:cs typeface="Arial" charset="0"/>
              </a:rPr>
              <a:t> Churn</a:t>
            </a:r>
            <a:r>
              <a:rPr lang="zh-TW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TW" sz="3100" dirty="0" smtClean="0">
                <a:latin typeface="Arial" charset="0"/>
                <a:ea typeface="Arial" charset="0"/>
                <a:cs typeface="Arial" charset="0"/>
              </a:rPr>
              <a:t>(or lost, </a:t>
            </a:r>
            <a:r>
              <a:rPr lang="zh-TW" altLang="en-US" sz="3100" dirty="0" smtClean="0">
                <a:latin typeface="Arial" charset="0"/>
                <a:ea typeface="Arial" charset="0"/>
                <a:cs typeface="Arial" charset="0"/>
              </a:rPr>
              <a:t>流失</a:t>
            </a:r>
            <a:r>
              <a:rPr lang="en-US" altLang="zh-TW" sz="3100" dirty="0" smtClean="0"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altLang="zh-TW" dirty="0">
                <a:latin typeface="Arial" charset="0"/>
                <a:ea typeface="Arial" charset="0"/>
                <a:cs typeface="Arial" charset="0"/>
              </a:rPr>
              <a:t>Prediction Challenge</a:t>
            </a:r>
            <a:br>
              <a:rPr lang="en-US" altLang="zh-TW" dirty="0">
                <a:latin typeface="Arial" charset="0"/>
                <a:ea typeface="Arial" charset="0"/>
                <a:cs typeface="Arial" charset="0"/>
              </a:rPr>
            </a:br>
            <a:endParaRPr kumimoji="1" lang="zh-TW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kumimoji="1" lang="en-US" altLang="zh-TW" dirty="0" smtClean="0"/>
              <a:t>106356013</a:t>
            </a:r>
          </a:p>
          <a:p>
            <a:pPr algn="ctr"/>
            <a:r>
              <a:rPr kumimoji="1" lang="zh-TW" altLang="en-US" dirty="0" smtClean="0"/>
              <a:t>游達 （</a:t>
            </a:r>
            <a:r>
              <a:rPr kumimoji="1" lang="en-US" altLang="zh-TW" dirty="0" smtClean="0"/>
              <a:t>Ta Yu </a:t>
            </a:r>
            <a:r>
              <a:rPr kumimoji="1" lang="en-US" altLang="zh-TW" dirty="0" smtClean="0"/>
              <a:t>)</a:t>
            </a:r>
          </a:p>
          <a:p>
            <a:pPr algn="ctr"/>
            <a:r>
              <a:rPr kumimoji="1" lang="en-US" altLang="zh-TW" dirty="0" smtClean="0"/>
              <a:t>Drive          GitHub</a:t>
            </a:r>
            <a:endParaRPr kumimoji="1" lang="zh-TW" altLang="en-US" dirty="0"/>
          </a:p>
        </p:txBody>
      </p:sp>
      <p:sp>
        <p:nvSpPr>
          <p:cNvPr id="7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23</a:t>
            </a:fld>
            <a:endParaRPr lang="en-US" sz="2400" dirty="0"/>
          </a:p>
        </p:txBody>
      </p:sp>
      <p:sp>
        <p:nvSpPr>
          <p:cNvPr id="2" name="矩形 1">
            <a:hlinkClick r:id="rId3"/>
          </p:cNvPr>
          <p:cNvSpPr/>
          <p:nvPr/>
        </p:nvSpPr>
        <p:spPr>
          <a:xfrm>
            <a:off x="9274628" y="2526464"/>
            <a:ext cx="17961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https://drive.google.com/drive/folders/1hek8j0RuQu9v5UFfNzbTXkwXIBoRX8J4?usp=sharing</a:t>
            </a:r>
          </a:p>
        </p:txBody>
      </p:sp>
      <p:sp>
        <p:nvSpPr>
          <p:cNvPr id="6" name="動作按鈕: 首頁 5">
            <a:hlinkClick r:id="rId3" highlightClick="1"/>
          </p:cNvPr>
          <p:cNvSpPr/>
          <p:nvPr/>
        </p:nvSpPr>
        <p:spPr>
          <a:xfrm>
            <a:off x="4384221" y="4546924"/>
            <a:ext cx="408215" cy="424543"/>
          </a:xfrm>
          <a:prstGeom prst="actionButtonHome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動作按鈕: 首頁 7">
            <a:hlinkClick r:id="rId4" highlightClick="1"/>
          </p:cNvPr>
          <p:cNvSpPr/>
          <p:nvPr/>
        </p:nvSpPr>
        <p:spPr>
          <a:xfrm>
            <a:off x="6331402" y="4546923"/>
            <a:ext cx="408215" cy="424543"/>
          </a:xfrm>
          <a:prstGeom prst="actionButtonHome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9262380" y="4546923"/>
            <a:ext cx="192677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en-US" altLang="zh-TW" dirty="0">
                <a:hlinkClick r:id="rId4"/>
              </a:rPr>
              <a:t>https://github.com/YuTaNCCU/1061_DS_FP_106356013_KKBoxChurnPrediction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40432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8046" y="2968163"/>
            <a:ext cx="3793099" cy="261593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>
          <a:xfrm>
            <a:off x="8666922" y="6329846"/>
            <a:ext cx="404190" cy="365125"/>
          </a:xfrm>
        </p:spPr>
        <p:txBody>
          <a:bodyPr/>
          <a:lstStyle/>
          <a:p>
            <a:fld id="{6290ACBC-888C-2241-A8FA-02DCDDF19F71}" type="slidenum">
              <a:rPr lang="en-US" sz="2400" smtClean="0"/>
              <a:t>3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3886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4"/>
          <a:srcRect b="60531"/>
          <a:stretch/>
        </p:blipFill>
        <p:spPr>
          <a:xfrm>
            <a:off x="0" y="2600331"/>
            <a:ext cx="9144000" cy="2457444"/>
          </a:xfrm>
          <a:prstGeom prst="rect">
            <a:avLst/>
          </a:prstGeom>
        </p:spPr>
      </p:pic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4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16832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b="63268"/>
          <a:stretch/>
        </p:blipFill>
        <p:spPr>
          <a:xfrm>
            <a:off x="220305" y="2480615"/>
            <a:ext cx="8519583" cy="1448448"/>
          </a:xfrm>
          <a:prstGeom prst="rect">
            <a:avLst/>
          </a:prstGeom>
        </p:spPr>
      </p:pic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5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270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b="56405"/>
          <a:stretch/>
        </p:blipFill>
        <p:spPr>
          <a:xfrm>
            <a:off x="0" y="2648828"/>
            <a:ext cx="9144000" cy="2408947"/>
          </a:xfrm>
          <a:prstGeom prst="rect">
            <a:avLst/>
          </a:prstGeom>
        </p:spPr>
      </p:pic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6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374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b="56148"/>
          <a:stretch/>
        </p:blipFill>
        <p:spPr>
          <a:xfrm>
            <a:off x="0" y="2782500"/>
            <a:ext cx="9144000" cy="2403864"/>
          </a:xfrm>
          <a:prstGeom prst="rect">
            <a:avLst/>
          </a:prstGeom>
        </p:spPr>
      </p:pic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7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8596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6861" y="1085145"/>
            <a:ext cx="8229600" cy="5259294"/>
          </a:xfrm>
        </p:spPr>
        <p:txBody>
          <a:bodyPr anchor="t">
            <a:normAutofit/>
          </a:bodyPr>
          <a:lstStyle/>
          <a:p>
            <a:pPr marL="457200" lvl="1" indent="0">
              <a:buNone/>
            </a:pPr>
            <a:r>
              <a:rPr lang="en-US" altLang="zh-TW" sz="3200" dirty="0" smtClean="0"/>
              <a:t>No</a:t>
            </a:r>
            <a:r>
              <a:rPr lang="en-US" altLang="zh-TW" sz="3200" dirty="0"/>
              <a:t>, </a:t>
            </a:r>
            <a:r>
              <a:rPr lang="en-US" altLang="zh-TW" sz="3200" dirty="0" smtClean="0"/>
              <a:t>Scaling isn't </a:t>
            </a:r>
            <a:r>
              <a:rPr lang="en-US" altLang="zh-TW" sz="3200" dirty="0"/>
              <a:t>required for </a:t>
            </a:r>
            <a:r>
              <a:rPr lang="en-US" altLang="zh-TW" sz="3200" dirty="0">
                <a:solidFill>
                  <a:srgbClr val="FFFF00"/>
                </a:solidFill>
              </a:rPr>
              <a:t>logistic regression </a:t>
            </a:r>
            <a:r>
              <a:rPr lang="en-US" altLang="zh-TW" sz="3200" dirty="0" smtClean="0"/>
              <a:t>and </a:t>
            </a:r>
            <a:r>
              <a:rPr lang="en-US" altLang="zh-TW" sz="3200" dirty="0" smtClean="0">
                <a:solidFill>
                  <a:srgbClr val="FFFF00"/>
                </a:solidFill>
              </a:rPr>
              <a:t>random forest</a:t>
            </a:r>
          </a:p>
        </p:txBody>
      </p:sp>
      <p:sp>
        <p:nvSpPr>
          <p:cNvPr id="5" name="矩形 4"/>
          <p:cNvSpPr/>
          <p:nvPr/>
        </p:nvSpPr>
        <p:spPr>
          <a:xfrm>
            <a:off x="9143999" y="1378634"/>
            <a:ext cx="322853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The main goal of standardizing features is to help convergence of the technique used for optimization. For example, if you use Newton-Raphson to maximize the likelihood, standardizing the features makes the convergence faster.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305" y="148709"/>
            <a:ext cx="25490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Scale value</a:t>
            </a:r>
            <a:endParaRPr lang="zh-TW" altLang="en-US" sz="4000" dirty="0"/>
          </a:p>
        </p:txBody>
      </p:sp>
      <p:sp>
        <p:nvSpPr>
          <p:cNvPr id="6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8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008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8656"/>
            <a:ext cx="9144000" cy="622629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646036" y="1828798"/>
            <a:ext cx="1194955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7906181" y="3499469"/>
            <a:ext cx="666319" cy="25814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6211820" y="2095086"/>
            <a:ext cx="589035" cy="2480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126424" y="5395911"/>
            <a:ext cx="1194955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220305" y="148709"/>
            <a:ext cx="36327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indent="-441325"/>
            <a:r>
              <a:rPr lang="en-US" altLang="zh-TW" sz="3200" dirty="0">
                <a:solidFill>
                  <a:prstClr val="white"/>
                </a:solidFill>
              </a:rPr>
              <a:t>Handle missing data</a:t>
            </a:r>
          </a:p>
        </p:txBody>
      </p:sp>
      <p:sp>
        <p:nvSpPr>
          <p:cNvPr id="9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9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9544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mchang-4-datascience">
  <a:themeElements>
    <a:clrScheme name="薄暮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薄暮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薄暮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mchang-4-datascience" id="{3BDFC3F3-DD8F-5E42-B949-A48D0AC131E6}" vid="{E7CFFB47-D37D-DA40-8B8F-7918A8929505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jmchang-4-datascience</Template>
  <TotalTime>34758</TotalTime>
  <Words>568</Words>
  <Application>Microsoft Macintosh PowerPoint</Application>
  <PresentationFormat>如螢幕大小 (4:3)</PresentationFormat>
  <Paragraphs>150</Paragraphs>
  <Slides>23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1" baseType="lpstr">
      <vt:lpstr>Calibri</vt:lpstr>
      <vt:lpstr>Corbel</vt:lpstr>
      <vt:lpstr>Helvetica Neue</vt:lpstr>
      <vt:lpstr>Mangal</vt:lpstr>
      <vt:lpstr>Wingdings</vt:lpstr>
      <vt:lpstr>新細明體</vt:lpstr>
      <vt:lpstr>Arial</vt:lpstr>
      <vt:lpstr>jmchang-4-datascience</vt:lpstr>
      <vt:lpstr>KKBox‘s Churn (or lost, 流失) Prediction Challenge 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2.method &amp; evaluation I use</vt:lpstr>
      <vt:lpstr>null model</vt:lpstr>
      <vt:lpstr>method &amp; evaluation I use</vt:lpstr>
      <vt:lpstr>PowerPoint 簡報</vt:lpstr>
      <vt:lpstr>PowerPoint 簡報</vt:lpstr>
      <vt:lpstr>PowerPoint 簡報</vt:lpstr>
      <vt:lpstr>Is the improvement significant?</vt:lpstr>
      <vt:lpstr>3.Goal</vt:lpstr>
      <vt:lpstr>PowerPoint 簡報</vt:lpstr>
      <vt:lpstr>4.Github</vt:lpstr>
      <vt:lpstr>To reproduce my result :</vt:lpstr>
      <vt:lpstr>What is the challenge part of your project?</vt:lpstr>
      <vt:lpstr>KKBox‘s Churn (or lost, 流失) Prediction Challenge 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Jia-Ming Chang</dc:creator>
  <cp:lastModifiedBy>游達</cp:lastModifiedBy>
  <cp:revision>926</cp:revision>
  <cp:lastPrinted>2016-05-16T05:52:02Z</cp:lastPrinted>
  <dcterms:created xsi:type="dcterms:W3CDTF">2016-01-07T11:20:23Z</dcterms:created>
  <dcterms:modified xsi:type="dcterms:W3CDTF">2018-01-08T09:32:15Z</dcterms:modified>
</cp:coreProperties>
</file>

<file path=docProps/thumbnail.jpeg>
</file>